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406" r:id="rId3"/>
    <p:sldId id="279" r:id="rId4"/>
    <p:sldId id="546" r:id="rId5"/>
    <p:sldId id="674" r:id="rId6"/>
    <p:sldId id="684" r:id="rId7"/>
    <p:sldId id="302" r:id="rId8"/>
    <p:sldId id="605" r:id="rId9"/>
    <p:sldId id="606" r:id="rId10"/>
    <p:sldId id="607" r:id="rId11"/>
    <p:sldId id="600" r:id="rId12"/>
    <p:sldId id="550" r:id="rId13"/>
    <p:sldId id="658" r:id="rId14"/>
    <p:sldId id="678" r:id="rId15"/>
    <p:sldId id="680" r:id="rId16"/>
    <p:sldId id="681" r:id="rId17"/>
    <p:sldId id="673" r:id="rId18"/>
    <p:sldId id="682" r:id="rId19"/>
    <p:sldId id="641" r:id="rId20"/>
    <p:sldId id="694" r:id="rId21"/>
    <p:sldId id="701" r:id="rId22"/>
    <p:sldId id="698" r:id="rId23"/>
    <p:sldId id="700" r:id="rId24"/>
    <p:sldId id="693" r:id="rId25"/>
    <p:sldId id="672" r:id="rId26"/>
    <p:sldId id="529" r:id="rId27"/>
    <p:sldId id="687" r:id="rId28"/>
    <p:sldId id="476" r:id="rId29"/>
    <p:sldId id="492" r:id="rId30"/>
    <p:sldId id="696" r:id="rId31"/>
    <p:sldId id="702" r:id="rId32"/>
    <p:sldId id="616" r:id="rId33"/>
    <p:sldId id="703" r:id="rId34"/>
    <p:sldId id="608" r:id="rId35"/>
    <p:sldId id="609" r:id="rId36"/>
    <p:sldId id="610" r:id="rId37"/>
    <p:sldId id="611" r:id="rId38"/>
    <p:sldId id="597" r:id="rId39"/>
    <p:sldId id="657" r:id="rId40"/>
    <p:sldId id="676" r:id="rId41"/>
    <p:sldId id="677" r:id="rId42"/>
    <p:sldId id="636" r:id="rId43"/>
    <p:sldId id="697" r:id="rId44"/>
    <p:sldId id="686" r:id="rId45"/>
    <p:sldId id="683" r:id="rId46"/>
    <p:sldId id="685" r:id="rId47"/>
    <p:sldId id="688" r:id="rId48"/>
    <p:sldId id="690" r:id="rId49"/>
    <p:sldId id="689" r:id="rId50"/>
    <p:sldId id="691" r:id="rId51"/>
    <p:sldId id="692" r:id="rId52"/>
    <p:sldId id="704" r:id="rId53"/>
    <p:sldId id="705" r:id="rId54"/>
    <p:sldId id="62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EBEBE"/>
    <a:srgbClr val="F8766D"/>
    <a:srgbClr val="06BFC4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81033" autoAdjust="0"/>
  </p:normalViewPr>
  <p:slideViewPr>
    <p:cSldViewPr snapToGrid="0" showGuides="1">
      <p:cViewPr>
        <p:scale>
          <a:sx n="140" d="100"/>
          <a:sy n="140" d="100"/>
        </p:scale>
        <p:origin x="14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ITN ATAC study - Better defining T</a:t>
            </a:r>
            <a:r>
              <a:rPr lang="en-US" sz="1200" b="0" i="0" u="none" strike="noStrike" baseline="-25000" dirty="0">
                <a:solidFill>
                  <a:srgbClr val="212529"/>
                </a:solidFill>
                <a:effectLst/>
              </a:rPr>
              <a:t>ex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 in teplizumab-treated subjects to inform combination treatments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 relies on transposase that cuts and adds seq adaptors, prefers accessible chromatin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7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Merging alignment </a:t>
            </a:r>
            <a:r>
              <a:rPr lang="en-US" dirty="0" err="1"/>
              <a:t>bams</a:t>
            </a:r>
            <a:r>
              <a:rPr lang="en-US" dirty="0"/>
              <a:t> ~= pile up reads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Steps 1-2 ~ </a:t>
            </a:r>
            <a:r>
              <a:rPr lang="en-US" dirty="0" err="1"/>
              <a:t>pseudobulking</a:t>
            </a:r>
            <a:r>
              <a:rPr lang="en-US" dirty="0"/>
              <a:t> for RNA </a:t>
            </a:r>
            <a:r>
              <a:rPr lang="en-US" dirty="0" err="1"/>
              <a:t>degs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Consensus = relevant across samples vs. just in 1/few samples</a:t>
            </a: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Consensus peaks = candidate regions (binned genome), we need them because we need to be looking at peaks that are relevant across samples vs. peaks just in 1/few samples?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/>
              <a:t>*2-4 are an alternative to default of obtaining consensus peaks by fixed list of 400 bp wide peaks overlapping between &gt; 2 samples (washes out signal)</a:t>
            </a:r>
          </a:p>
          <a:p>
            <a:pPr marL="0" indent="0">
              <a:buNone/>
            </a:pPr>
            <a:r>
              <a:rPr lang="en-US" dirty="0"/>
              <a:t>This approach deals with different peak widths across samples better, obtaining more representative peaks, should be more 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9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4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Erin’s P452 T1DAL analyses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PD-1 up vs. DN: GZMB, GZMH, LAG3, TBX21, NKG7, CD244, KLRF1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Cytotoxicity up even though “exhausted” because DP is only partially exhausted? And DN can have other exhaustion markers I suppose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CD57 up vs. DN: GZMB/GZMH, NCR1, KLRF1, CD244, SLAMF6, LAG3, TBX21, PDCD1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Erin’s P452 T1DAL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9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25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filtered for significantly differentially accessible peaks with highest abs(FC) per gene (or promoter, similar results if using median)</a:t>
            </a:r>
          </a:p>
          <a:p>
            <a:r>
              <a:rPr lang="en-US" sz="1200" dirty="0"/>
              <a:t>then filtered for FC &gt; 0 vs. DN</a:t>
            </a:r>
          </a:p>
          <a:p>
            <a:r>
              <a:rPr lang="en-US" sz="1200" dirty="0"/>
              <a:t>similar results if filtering for peaks &lt; 5 kb from genes,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ooks similar for promoters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5000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3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9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Tcf7 and Lef1 up in PD-1+ consistent between Erin’s and this projects,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JunB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up in CD57+ also consistent (very low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here though)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Fosl2 up in Erin’s CD57+ vs. PD-1+… here I see it up in CD127+ vs. PD-1+… also see Lef1 up here in CD127+ vs. PD-1+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0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7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B3GAT1 enzyme creates CD57 epitope on other cell surface proteins</a:t>
            </a:r>
            <a:endParaRPr lang="en-US" b="0" u="none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6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6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4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3</a:t>
            </a:r>
            <a:r>
              <a:rPr lang="en-US" b="0" baseline="30000" dirty="0"/>
              <a:t>rd</a:t>
            </a:r>
            <a:r>
              <a:rPr lang="en-US" b="0" dirty="0"/>
              <a:t> bullet: i.e. DP CD127</a:t>
            </a:r>
            <a:r>
              <a:rPr lang="en-US" b="0" baseline="30000" dirty="0"/>
              <a:t>+</a:t>
            </a:r>
            <a:r>
              <a:rPr lang="en-US" b="0" dirty="0"/>
              <a:t> clustering closer to parent DP than other DPs would support model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Perhaps a hybrid between models 1 and 3 i.e. different sized arrows between 3 pops (more fluidity b/w PD1 and CD57 but some b/w CD127 and others) is best?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r>
              <a:rPr lang="en-US" dirty="0"/>
              <a:t>Supporting evidence for model 2</a:t>
            </a:r>
          </a:p>
          <a:p>
            <a:pPr lvl="1"/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clusters closer to DN than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do on PCA of all peaks WHICH I THINK IS not a good interpretation of PCA space</a:t>
            </a:r>
          </a:p>
          <a:p>
            <a:pPr lvl="1"/>
            <a:endParaRPr lang="en-US" dirty="0"/>
          </a:p>
          <a:p>
            <a:pPr lvl="1"/>
            <a:r>
              <a:rPr 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PCA plots, the Euclidean distance between points in the reduced space can be interpreted as a measure of dissimilarity, but this interpretation is reliable only if the relationships in the data are approximately linear and the variance captured in the first few components is high.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Lower priority next steps:</a:t>
            </a:r>
          </a:p>
          <a:p>
            <a:r>
              <a:rPr lang="en-US" dirty="0"/>
              <a:t>Infer meaning from KEGG enrichment analyses</a:t>
            </a:r>
          </a:p>
          <a:p>
            <a:r>
              <a:rPr lang="en-US" dirty="0"/>
              <a:t>PPIs also from peaks’ closest promoters</a:t>
            </a:r>
          </a:p>
          <a:p>
            <a:endParaRPr lang="en-US" dirty="0"/>
          </a:p>
          <a:p>
            <a:r>
              <a:rPr lang="en-US" dirty="0"/>
              <a:t>Not as concerned about mean coverage plot variability given scaling, but still good to do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0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1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Autoimmunity still results likely because affinity between antigens and TCRs are low, so T cells don’t become overly exhausted (i.e. higher affinity TCR-neoantigens more strongly stimulate T cells and exhausts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+mj-lt"/>
                <a:cs typeface="Arial" panose="020B0604020202020204" pitchFamily="34" charset="0"/>
              </a:rPr>
              <a:t>With weakly stimulated but chronic antigens, T cells don’t exhaust (i.e. autoimmunity)</a:t>
            </a:r>
          </a:p>
          <a:p>
            <a:endParaRPr lang="en-US" b="0" dirty="0"/>
          </a:p>
          <a:p>
            <a:r>
              <a:rPr lang="en-US" b="0" dirty="0"/>
              <a:t>So in case of autoimmunity this is great, in case of cancer it associates with worse response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Evolutionary reason for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Tex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could be to minimize self-tissue damage with still controlling antigen somewhat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More and more exhaustion leads to terminal exhaustion &amp;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mechanistic evaluation of the TN-10 study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we performed flow cytometry analysis of immune cells from peripheral blood of study subjects. We focused on an in depth cell surface phenotypic analysis of CD8+ T cells in subjects showing good response to teplizumab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Trajectory analysis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9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marker expression on CD8+  T cells showed broad distributions of marker expression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with continuous and overlapping patterns for the markers analyzed. The distribution of CD127+ cells trended to one end of the trajectory, while CD57+ and Ki67+ cells trended to the other, with cells expressing other markers showing intermediate distributions. Importantly, this analysis showed that “partially exhausted” CD45RO+CD8+TIGIT+KLRG1+ cells linked to teplizumab response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comprised overlapping cell populations rather than distinct subsets.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1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14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6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now want our samples to fall into the top right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98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ENCODE:The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number of peaks within a replicated peak file should be &gt;150,000, though values &gt;100,000 may be acceptable.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&gt; 150,000 peaks, although &gt; 100,000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~400-1000 bp peak widths as medians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libid100430 is wide peak one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77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The fraction of reads in called peak regions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score) should be &gt; 0.3, though values greater than 0.2 are acceptable. TSS enrichment remains in place as a key signal to noise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is calculated by going through the bam files and counting the reads that fall within a called 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6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Merging: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Old Erin way: make the consensus peak set using peaks identified in at least two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New Stephan way: merged peaks from peaks called on merged alignment files by study group?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2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Tex cells here are only partially exhausted (addition of TIGIT ligand further downregulates their activity), and there are more exhaustion markers possibly not + here in T+K+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Teplizumab: first FDA approved therapeutic for T1D therapy!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TEX are heterogeneous, with some TEX associating with better or worse outcome in cancer/chronic infection! So not always positive correlation b/w Tex and intensity of autoimmunity, namely DP CD127+ goes against general DP trend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3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38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from PD-1+ vs. DN contrast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500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 cells lack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Ifng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in Teff/TEM cells, Tex cells have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*Pdcd1*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(PD1), i.e. Teff down IR up it tracks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347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2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84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4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2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CD8</a:t>
            </a:r>
            <a:r>
              <a:rPr lang="en-US" b="1" i="0" u="none" strike="noStrike" baseline="3000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+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T cell exhaustion is associated with extensive changes in accessible chromatin, so let’s do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ATACseq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 here, also c</a:t>
            </a:r>
            <a:r>
              <a:rPr lang="en-US" b="1" dirty="0"/>
              <a:t>ellular differentiation and lineage commitment are often mediated by epigenetic mechanisms, </a:t>
            </a:r>
            <a:r>
              <a:rPr lang="en-US" b="1" dirty="0" err="1"/>
              <a:t>ie</a:t>
            </a:r>
            <a:r>
              <a:rPr lang="en-US" b="1" dirty="0"/>
              <a:t> motivation for doing </a:t>
            </a:r>
            <a:r>
              <a:rPr lang="en-US" b="1" dirty="0" err="1"/>
              <a:t>ATACseq</a:t>
            </a:r>
            <a:r>
              <a:rPr lang="en-US" b="1" dirty="0"/>
              <a:t>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Tex are both hypo-proliferative and express IR in T1DAL study (alefacept),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Tex, suggesting shared clonal relationships (fluid, bidirectional) in Erin’s analyses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Tex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Tex, with CD57 Tex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Point #2: i.e. are some more Tex?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3: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  <a:p>
            <a:endParaRPr lang="en-US" dirty="0"/>
          </a:p>
          <a:p>
            <a:r>
              <a:rPr lang="en-US" dirty="0"/>
              <a:t>TIGIT: IR, a negative signal increased following T cell activation, associated with exhaustion, CD155 is ligand</a:t>
            </a:r>
          </a:p>
          <a:p>
            <a:r>
              <a:rPr lang="en-US" dirty="0"/>
              <a:t>KLRG1: inhibitory, also cytotoxic marker</a:t>
            </a:r>
          </a:p>
          <a:p>
            <a:r>
              <a:rPr lang="en-US" dirty="0"/>
              <a:t>PD-1: IR, a negative signal increased following T cell activation</a:t>
            </a:r>
          </a:p>
          <a:p>
            <a:r>
              <a:rPr lang="en-US" dirty="0"/>
              <a:t>CD57: cytotoxicity</a:t>
            </a:r>
          </a:p>
          <a:p>
            <a:r>
              <a:rPr lang="en-US" dirty="0"/>
              <a:t>CD127: inflammatory marker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65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33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54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Tcf7 and Lef1 up in PD-1+ consistent between Erin’s and this projects,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JunB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up in CD57+ also consistent (very low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here though)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Fosl2 up in Erin’s CD57+ vs. PD-1+… here I see it up in CD127+ vs. PD-1+… also see Lef1 up here in CD127+ vs. PD-1+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56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Tbx21 was up in Erin’s CD57 vs. PD-1… also see it up here vs. CD127+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Also see Tcf7 here up in CD127+, as was seen up in PD-1+ vs. CD57+… (here and in Erin’s)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94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1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KLRG1: 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co-inhibitory receptor belonging to inhibitory killer cell lectin-like receptors on NK cells and antigen-experienced human T cells,</a:t>
            </a:r>
            <a:r>
              <a:rPr lang="en-US" b="0" i="0" u="none" strike="noStrike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 thought to be a senescent marker for human T cells with poor proliferation and impaired clonal expansion after stimulation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 bp peak, 200, 400 bp oscillations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a peak around 100 bp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nuclesome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free region) and then oscillations with maxima 200 bp mono-nucleosome, 400 bp di-nucleosome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wiggles in the below plot are a biological feature and come from 10 bp per helical turn of the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200 is like 2 100s together due to a nucleosome b/w preventing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enrichment over TSS,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signal:noise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are looking for &gt; 7, while 5-7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9649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971"/>
            <a:ext cx="9144000" cy="1506992"/>
          </a:xfrm>
        </p:spPr>
        <p:txBody>
          <a:bodyPr>
            <a:normAutofit/>
          </a:bodyPr>
          <a:lstStyle/>
          <a:p>
            <a:r>
              <a:rPr lang="en-US" sz="4400" dirty="0"/>
              <a:t>Epigenetic differences between CD8 populations in T1D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5-23-24 SI meeting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/>
              <a:t>Linsley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Few libraries have desired 50 million reads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E3DEA-DDDB-50EC-D5B0-34F5EFB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00" y="1432430"/>
            <a:ext cx="8673446" cy="54255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9474D2-775E-8009-73A0-9EC05D4D4F29}"/>
              </a:ext>
            </a:extLst>
          </p:cNvPr>
          <p:cNvSpPr/>
          <p:nvPr/>
        </p:nvSpPr>
        <p:spPr>
          <a:xfrm>
            <a:off x="1961352" y="1599318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A87EF-B7A1-61BE-D56D-BD1636648109}"/>
              </a:ext>
            </a:extLst>
          </p:cNvPr>
          <p:cNvSpPr/>
          <p:nvPr/>
        </p:nvSpPr>
        <p:spPr>
          <a:xfrm>
            <a:off x="3395324" y="1599317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ACC106-8576-54E2-17DD-D36F9E5A6495}"/>
              </a:ext>
            </a:extLst>
          </p:cNvPr>
          <p:cNvSpPr/>
          <p:nvPr/>
        </p:nvSpPr>
        <p:spPr>
          <a:xfrm>
            <a:off x="4829296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4AFAF2-77E6-25C3-FD49-147C096D2F2E}"/>
              </a:ext>
            </a:extLst>
          </p:cNvPr>
          <p:cNvSpPr/>
          <p:nvPr/>
        </p:nvSpPr>
        <p:spPr>
          <a:xfrm>
            <a:off x="6263268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68816E-F105-D4D6-DD35-996832EBBC35}"/>
              </a:ext>
            </a:extLst>
          </p:cNvPr>
          <p:cNvSpPr/>
          <p:nvPr/>
        </p:nvSpPr>
        <p:spPr>
          <a:xfrm>
            <a:off x="7697240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9F8D5-F307-4430-784E-5A105DB07A47}"/>
              </a:ext>
            </a:extLst>
          </p:cNvPr>
          <p:cNvSpPr/>
          <p:nvPr/>
        </p:nvSpPr>
        <p:spPr>
          <a:xfrm>
            <a:off x="1961352" y="4131091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AF5156-F8FC-704D-4DEE-8413419FA5C7}"/>
              </a:ext>
            </a:extLst>
          </p:cNvPr>
          <p:cNvSpPr/>
          <p:nvPr/>
        </p:nvSpPr>
        <p:spPr>
          <a:xfrm>
            <a:off x="3395324" y="4131090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626D96-B5D4-B6ED-0004-E1B692075313}"/>
              </a:ext>
            </a:extLst>
          </p:cNvPr>
          <p:cNvSpPr/>
          <p:nvPr/>
        </p:nvSpPr>
        <p:spPr>
          <a:xfrm>
            <a:off x="4829296" y="4131089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86CB35-2B06-C1C5-2875-2AA71C2A43CA}"/>
              </a:ext>
            </a:extLst>
          </p:cNvPr>
          <p:cNvSpPr/>
          <p:nvPr/>
        </p:nvSpPr>
        <p:spPr>
          <a:xfrm>
            <a:off x="6263267" y="4131088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D56D43-3C19-2B29-8F21-2B6671D10D20}"/>
              </a:ext>
            </a:extLst>
          </p:cNvPr>
          <p:cNvSpPr/>
          <p:nvPr/>
        </p:nvSpPr>
        <p:spPr>
          <a:xfrm>
            <a:off x="7697238" y="4131087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8528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878122" cy="1325563"/>
          </a:xfrm>
        </p:spPr>
        <p:txBody>
          <a:bodyPr>
            <a:normAutofit/>
          </a:bodyPr>
          <a:lstStyle/>
          <a:p>
            <a:r>
              <a:rPr lang="en-US" dirty="0"/>
              <a:t>After QC (all libraries pass)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0828282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alignment .bam files by study group (cell sort + responder status)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Call peaks on merged alignment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peaks to obtain “consensus peaks” (candidate genomic regions with biological relevancy across samples &amp; study groups)</a:t>
            </a:r>
          </a:p>
        </p:txBody>
      </p:sp>
    </p:spTree>
    <p:extLst>
      <p:ext uri="{BB962C8B-B14F-4D97-AF65-F5344CB8AC3E}">
        <p14:creationId xmlns:p14="http://schemas.microsoft.com/office/powerpoint/2010/main" val="91152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Donor to donor variability is comparable with P452 T1DAL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A5A78-D112-6A0D-715B-8A04804D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86" y="2376131"/>
            <a:ext cx="5903314" cy="336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A6CC4-3A04-7C30-90D0-7FB2764C57FF}"/>
              </a:ext>
            </a:extLst>
          </p:cNvPr>
          <p:cNvSpPr txBox="1"/>
          <p:nvPr/>
        </p:nvSpPr>
        <p:spPr>
          <a:xfrm>
            <a:off x="7865385" y="5645864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F77BC-C620-1C3E-6283-80855CE77752}"/>
              </a:ext>
            </a:extLst>
          </p:cNvPr>
          <p:cNvSpPr txBox="1"/>
          <p:nvPr/>
        </p:nvSpPr>
        <p:spPr>
          <a:xfrm>
            <a:off x="1316044" y="5642490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7552E-7379-5BD7-4D0B-7B886219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1692"/>
            <a:ext cx="6322142" cy="3123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18DEE9-8CB6-B2ED-AAE7-71A457960F4A}"/>
              </a:ext>
            </a:extLst>
          </p:cNvPr>
          <p:cNvSpPr/>
          <p:nvPr/>
        </p:nvSpPr>
        <p:spPr>
          <a:xfrm>
            <a:off x="9881075" y="3352799"/>
            <a:ext cx="2310926" cy="10752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93B69-3C64-4438-7A41-D65C46E383B9}"/>
              </a:ext>
            </a:extLst>
          </p:cNvPr>
          <p:cNvSpPr txBox="1"/>
          <p:nvPr/>
        </p:nvSpPr>
        <p:spPr>
          <a:xfrm>
            <a:off x="9813341" y="3405685"/>
            <a:ext cx="121539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:baseline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baseline</a:t>
            </a:r>
          </a:p>
          <a:p>
            <a:r>
              <a:rPr lang="en-US" sz="950" dirty="0"/>
              <a:t>DN: baseline</a:t>
            </a:r>
          </a:p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DN: week 104</a:t>
            </a:r>
          </a:p>
        </p:txBody>
      </p:sp>
    </p:spTree>
    <p:extLst>
      <p:ext uri="{BB962C8B-B14F-4D97-AF65-F5344CB8AC3E}">
        <p14:creationId xmlns:p14="http://schemas.microsoft.com/office/powerpoint/2010/main" val="131773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between responders and non-responders are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173F6-70E4-C78E-3FD0-CC3F73B6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16" y="1756649"/>
            <a:ext cx="7157977" cy="510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2ACD1-C80A-7250-BCA1-35381C47FBEC}"/>
              </a:ext>
            </a:extLst>
          </p:cNvPr>
          <p:cNvSpPr txBox="1"/>
          <p:nvPr/>
        </p:nvSpPr>
        <p:spPr>
          <a:xfrm>
            <a:off x="7224765" y="4754047"/>
            <a:ext cx="426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&amp; NR grouped for all subsequent analyses</a:t>
            </a:r>
          </a:p>
        </p:txBody>
      </p:sp>
    </p:spTree>
    <p:extLst>
      <p:ext uri="{BB962C8B-B14F-4D97-AF65-F5344CB8AC3E}">
        <p14:creationId xmlns:p14="http://schemas.microsoft.com/office/powerpoint/2010/main" val="310969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of cell types differ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77" y="1775477"/>
            <a:ext cx="8088246" cy="5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5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FFA33B-4FEA-4597-DB89-E330159E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140" y="1187505"/>
            <a:ext cx="7655859" cy="5305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780060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(gene) peaks more accessible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D5A1F-669F-F387-DC6F-1DDBDA446F46}"/>
              </a:ext>
            </a:extLst>
          </p:cNvPr>
          <p:cNvSpPr txBox="1"/>
          <p:nvPr/>
        </p:nvSpPr>
        <p:spPr>
          <a:xfrm>
            <a:off x="-80910" y="6396334"/>
            <a:ext cx="1141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86220-312A-5FF6-9CF1-8473DB867FD0}"/>
              </a:ext>
            </a:extLst>
          </p:cNvPr>
          <p:cNvSpPr txBox="1"/>
          <p:nvPr/>
        </p:nvSpPr>
        <p:spPr>
          <a:xfrm>
            <a:off x="705413" y="2501847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analyses in P452</a:t>
            </a:r>
          </a:p>
        </p:txBody>
      </p:sp>
    </p:spTree>
    <p:extLst>
      <p:ext uri="{BB962C8B-B14F-4D97-AF65-F5344CB8AC3E}">
        <p14:creationId xmlns:p14="http://schemas.microsoft.com/office/powerpoint/2010/main" val="256154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42BDC5-0F39-FC51-9D71-71BE6610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968" y="1623263"/>
            <a:ext cx="7035768" cy="4902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3189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(gene) peaks generally more accessible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FE64B-774D-055B-37F9-199C9E032981}"/>
              </a:ext>
            </a:extLst>
          </p:cNvPr>
          <p:cNvSpPr txBox="1"/>
          <p:nvPr/>
        </p:nvSpPr>
        <p:spPr>
          <a:xfrm>
            <a:off x="-80910" y="6396334"/>
            <a:ext cx="1141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11D6E-39D1-626F-F0E1-7F59BE193EAF}"/>
              </a:ext>
            </a:extLst>
          </p:cNvPr>
          <p:cNvSpPr txBox="1"/>
          <p:nvPr/>
        </p:nvSpPr>
        <p:spPr>
          <a:xfrm>
            <a:off x="705413" y="2501847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analyses in P452</a:t>
            </a:r>
          </a:p>
        </p:txBody>
      </p:sp>
    </p:spTree>
    <p:extLst>
      <p:ext uri="{BB962C8B-B14F-4D97-AF65-F5344CB8AC3E}">
        <p14:creationId xmlns:p14="http://schemas.microsoft.com/office/powerpoint/2010/main" val="70024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344E0-B065-78D1-FD6F-2522F317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1614072"/>
            <a:ext cx="7062216" cy="488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3189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(gene) peaks more accessible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47FBB-5186-EA83-ED32-61BB1421E493}"/>
              </a:ext>
            </a:extLst>
          </p:cNvPr>
          <p:cNvSpPr txBox="1"/>
          <p:nvPr/>
        </p:nvSpPr>
        <p:spPr>
          <a:xfrm>
            <a:off x="-80910" y="6396334"/>
            <a:ext cx="1141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57476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0201" cy="1325563"/>
          </a:xfrm>
        </p:spPr>
        <p:txBody>
          <a:bodyPr>
            <a:normAutofit/>
          </a:bodyPr>
          <a:lstStyle/>
          <a:p>
            <a:r>
              <a:rPr lang="en-US" dirty="0"/>
              <a:t>DP populations share many up vs. DN peaks’ genes with each other (colored purple)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0DF7A-373E-D9CC-6664-0E4EA80EA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2240917"/>
            <a:ext cx="4038289" cy="3935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1991E-D242-04A2-52CF-138A98AA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522" y="2246163"/>
            <a:ext cx="4050486" cy="4030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D6330-59A3-1F89-722E-A699F59B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863" y="2234106"/>
            <a:ext cx="4038289" cy="40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8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64456-56CF-F8BE-2B59-5F29A9A9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374"/>
            <a:ext cx="8191330" cy="5156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463F69-49A1-E5DD-1947-81A0DB262B95}"/>
              </a:ext>
            </a:extLst>
          </p:cNvPr>
          <p:cNvSpPr txBox="1"/>
          <p:nvPr/>
        </p:nvSpPr>
        <p:spPr>
          <a:xfrm>
            <a:off x="8288143" y="5096563"/>
            <a:ext cx="3649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2,095 distinct up genes vs. DN across DPs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553607-9B45-8EFE-6185-EEFE4E6B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62" y="2993996"/>
            <a:ext cx="4402238" cy="13585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CDBE23-EB9E-5C05-D917-CAC4EB038034}"/>
              </a:ext>
            </a:extLst>
          </p:cNvPr>
          <p:cNvSpPr txBox="1"/>
          <p:nvPr/>
        </p:nvSpPr>
        <p:spPr>
          <a:xfrm>
            <a:off x="4433104" y="6389225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Less than expected double overlaps between peaks’ genes up in DP vs. DN perhaps supports fluidity between all 3 DP cell states</a:t>
            </a:r>
            <a:endParaRPr lang="en-US" sz="2800" b="1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FFAC4-BCFB-4DB4-79E1-AF0D60D41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477" y="3429000"/>
            <a:ext cx="64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Background on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and T1D</a:t>
            </a:r>
          </a:p>
          <a:p>
            <a:r>
              <a:rPr lang="en-US" dirty="0"/>
              <a:t>Brief QC</a:t>
            </a:r>
          </a:p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69376-7727-0B6C-725E-AE2037FA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" y="1732665"/>
            <a:ext cx="8428818" cy="5125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Again see less than expected double overlaps between TFs up in DP vs. DN, perhaps supporting fluidity between all 3 DP cell states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8CB61-1CE1-A9C6-6AF6-E8E91AC1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82" y="2873562"/>
            <a:ext cx="4148524" cy="1325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D11C0-49A0-9C43-348A-B5A22EBB0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455" y="3347977"/>
            <a:ext cx="647700" cy="55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61E82-F6F4-AE0C-3136-435193210D94}"/>
              </a:ext>
            </a:extLst>
          </p:cNvPr>
          <p:cNvSpPr txBox="1"/>
          <p:nvPr/>
        </p:nvSpPr>
        <p:spPr>
          <a:xfrm>
            <a:off x="8413363" y="5235460"/>
            <a:ext cx="3649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92 distinct up TFs vs. DN across DPs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8C0C-957E-2160-EB02-A739B656B5D7}"/>
              </a:ext>
            </a:extLst>
          </p:cNvPr>
          <p:cNvSpPr txBox="1"/>
          <p:nvPr/>
        </p:nvSpPr>
        <p:spPr>
          <a:xfrm>
            <a:off x="4433104" y="6470250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00192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50A21-5E64-5BAC-7EB4-E0B69CA8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51" y="1388620"/>
            <a:ext cx="7954297" cy="4993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TFs enriched in DARs in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r>
              <a:rPr lang="en-US" dirty="0"/>
              <a:t> contrast</a:t>
            </a:r>
            <a:endParaRPr lang="en-US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016BD-2500-07F2-C41C-9463E06730F0}"/>
              </a:ext>
            </a:extLst>
          </p:cNvPr>
          <p:cNvSpPr txBox="1"/>
          <p:nvPr/>
        </p:nvSpPr>
        <p:spPr>
          <a:xfrm>
            <a:off x="4344725" y="6397191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~similar to Erin’s analyses in P452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2014D-E946-90D1-2D6A-F4404E1B8367}"/>
              </a:ext>
            </a:extLst>
          </p:cNvPr>
          <p:cNvSpPr/>
          <p:nvPr/>
        </p:nvSpPr>
        <p:spPr>
          <a:xfrm>
            <a:off x="8887968" y="2999232"/>
            <a:ext cx="1005840" cy="283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2F539-48B4-5526-DCC2-EEF9F871C779}"/>
              </a:ext>
            </a:extLst>
          </p:cNvPr>
          <p:cNvSpPr txBox="1"/>
          <p:nvPr/>
        </p:nvSpPr>
        <p:spPr>
          <a:xfrm>
            <a:off x="8877274" y="3030204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 motifs up in…</a:t>
            </a:r>
          </a:p>
        </p:txBody>
      </p:sp>
    </p:spTree>
    <p:extLst>
      <p:ext uri="{BB962C8B-B14F-4D97-AF65-F5344CB8AC3E}">
        <p14:creationId xmlns:p14="http://schemas.microsoft.com/office/powerpoint/2010/main" val="215756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As expected, KLRG1 and TIGIT genes (slightly) more accessible in DP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32724-8568-B2DC-FFDC-A598A72A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916"/>
            <a:ext cx="9665933" cy="5041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277BB-32E0-08A8-8145-BF6C1F65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6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49169-7652-2695-D558-67AE4768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6474"/>
            <a:ext cx="12192000" cy="4016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Among sorting genes, only CD127 more accessible in its sorts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EB94D-D56B-F110-AED5-B8702B65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9A8F0-FDCE-EFCF-C06A-F9D284AEF122}"/>
              </a:ext>
            </a:extLst>
          </p:cNvPr>
          <p:cNvSpPr/>
          <p:nvPr/>
        </p:nvSpPr>
        <p:spPr>
          <a:xfrm>
            <a:off x="1018233" y="1846474"/>
            <a:ext cx="1134082" cy="255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B3GAT1</a:t>
            </a:r>
          </a:p>
        </p:txBody>
      </p:sp>
    </p:spTree>
    <p:extLst>
      <p:ext uri="{BB962C8B-B14F-4D97-AF65-F5344CB8AC3E}">
        <p14:creationId xmlns:p14="http://schemas.microsoft.com/office/powerpoint/2010/main" val="3648819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NCR1, KLRF1, and KIR genes more accessible in DP CD57</a:t>
            </a:r>
            <a:r>
              <a:rPr lang="en-US" baseline="30000" dirty="0"/>
              <a:t>+</a:t>
            </a:r>
            <a:r>
              <a:rPr lang="en-US" dirty="0"/>
              <a:t>, as seen in Erin’s P452 analyses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A8916-E30B-E4BF-9B8D-6EA62CAF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15263"/>
            <a:ext cx="12192001" cy="2898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7656B-3A83-4D20-C8C5-0A9AD131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Responders and non-responders to teplizumab have similar epigenetic profiles in non-naïve CD8s</a:t>
            </a:r>
          </a:p>
          <a:p>
            <a:r>
              <a:rPr lang="en-US" sz="2800" dirty="0"/>
              <a:t>Epigenetic profiles of non-naïve CD8 subpopulations differ</a:t>
            </a:r>
          </a:p>
          <a:p>
            <a:pPr lvl="1"/>
            <a:r>
              <a:rPr lang="en-US" dirty="0"/>
              <a:t>Cytotoxicity and exhaustion (gene) peaks more accessible in DPs vs. DN</a:t>
            </a:r>
          </a:p>
          <a:p>
            <a:r>
              <a:rPr lang="en-US" dirty="0"/>
              <a:t>PD-1</a:t>
            </a:r>
            <a:r>
              <a:rPr lang="en-US" baseline="30000" dirty="0"/>
              <a:t>+</a:t>
            </a:r>
            <a:r>
              <a:rPr lang="en-US" dirty="0"/>
              <a:t> and CD57</a:t>
            </a:r>
            <a:r>
              <a:rPr lang="en-US" baseline="30000" dirty="0"/>
              <a:t>+</a:t>
            </a:r>
            <a:r>
              <a:rPr lang="en-US" dirty="0"/>
              <a:t> T</a:t>
            </a:r>
            <a:r>
              <a:rPr lang="en-US" baseline="-25000" dirty="0"/>
              <a:t>ex</a:t>
            </a:r>
            <a:r>
              <a:rPr lang="en-US" dirty="0"/>
              <a:t> generally appear similar as observed with alefacept in TIDAL (Witkop, </a:t>
            </a:r>
            <a:r>
              <a:rPr lang="en-US" i="1" dirty="0" err="1"/>
              <a:t>Commun</a:t>
            </a:r>
            <a:r>
              <a:rPr lang="en-US" i="1" dirty="0"/>
              <a:t> Biol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Peaks near KIR2DL3 and NCR1 more accessible in DP CD57</a:t>
            </a:r>
            <a:r>
              <a:rPr lang="en-US" baseline="30000" dirty="0"/>
              <a:t>+</a:t>
            </a:r>
            <a:r>
              <a:rPr lang="en-US" dirty="0"/>
              <a:t> vs. other DPs (as seen in Erin’s analyses for PD-1</a:t>
            </a:r>
            <a:r>
              <a:rPr lang="en-US" baseline="30000" dirty="0"/>
              <a:t>+</a:t>
            </a:r>
            <a:r>
              <a:rPr lang="en-US" dirty="0"/>
              <a:t>, data not shown)</a:t>
            </a:r>
          </a:p>
        </p:txBody>
      </p:sp>
    </p:spTree>
    <p:extLst>
      <p:ext uri="{BB962C8B-B14F-4D97-AF65-F5344CB8AC3E}">
        <p14:creationId xmlns:p14="http://schemas.microsoft.com/office/powerpoint/2010/main" val="1916970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6964017" cy="1325563"/>
          </a:xfrm>
        </p:spPr>
        <p:txBody>
          <a:bodyPr>
            <a:normAutofit/>
          </a:bodyPr>
          <a:lstStyle/>
          <a:p>
            <a:r>
              <a:rPr lang="en-US" dirty="0"/>
              <a:t>Perhaps more complex/hybrid lineage models are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5073364" cy="46234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Supporting evidence for model 1</a:t>
            </a:r>
          </a:p>
          <a:p>
            <a:pPr lvl="1"/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cluster together away from DP CD127</a:t>
            </a:r>
            <a:r>
              <a:rPr lang="en-US" baseline="30000" dirty="0"/>
              <a:t>+</a:t>
            </a:r>
            <a:r>
              <a:rPr lang="en-US" dirty="0"/>
              <a:t> on PCA of all peaks</a:t>
            </a:r>
          </a:p>
          <a:p>
            <a:r>
              <a:rPr lang="en-US" dirty="0"/>
              <a:t>Supporting evidence for model 3</a:t>
            </a:r>
          </a:p>
          <a:p>
            <a:pPr lvl="1"/>
            <a:r>
              <a:rPr lang="en-US" dirty="0"/>
              <a:t>Upset plots showing less than expected double overlap of up peaks’ genes and TFs in DPs vs. DN</a:t>
            </a:r>
          </a:p>
          <a:p>
            <a:pPr lvl="1"/>
            <a:r>
              <a:rPr lang="en-US" dirty="0"/>
              <a:t>Previous flow cytometry evidence that DP T</a:t>
            </a:r>
            <a:r>
              <a:rPr lang="en-US" baseline="-25000" dirty="0"/>
              <a:t>ex</a:t>
            </a:r>
            <a:r>
              <a:rPr lang="en-US" dirty="0"/>
              <a:t> populations are heterogeneous, overlapping</a:t>
            </a:r>
          </a:p>
          <a:p>
            <a:r>
              <a:rPr lang="en-US" dirty="0"/>
              <a:t>Having </a:t>
            </a:r>
            <a:r>
              <a:rPr lang="en-US" dirty="0" err="1"/>
              <a:t>ATACseq</a:t>
            </a:r>
            <a:r>
              <a:rPr lang="en-US" dirty="0"/>
              <a:t> data from parent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cell sort perhaps could help differentiate between models 1/3 &amp;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ED954-8083-EEFB-78CC-404E541A8585}"/>
              </a:ext>
            </a:extLst>
          </p:cNvPr>
          <p:cNvSpPr txBox="1"/>
          <p:nvPr/>
        </p:nvSpPr>
        <p:spPr>
          <a:xfrm>
            <a:off x="7339822" y="95993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8D67-75E1-5E66-2E48-A67685B079D4}"/>
              </a:ext>
            </a:extLst>
          </p:cNvPr>
          <p:cNvSpPr txBox="1"/>
          <p:nvPr/>
        </p:nvSpPr>
        <p:spPr>
          <a:xfrm>
            <a:off x="7339823" y="340615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C510A-5C2E-B277-CC51-080F51FF4FD0}"/>
              </a:ext>
            </a:extLst>
          </p:cNvPr>
          <p:cNvSpPr txBox="1"/>
          <p:nvPr/>
        </p:nvSpPr>
        <p:spPr>
          <a:xfrm>
            <a:off x="7339823" y="571877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16BFC-AD80-DD1D-F243-F331F706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934" y="0"/>
            <a:ext cx="3710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43AAC-8C60-F96C-9FE7-E1879CEF599D}"/>
              </a:ext>
            </a:extLst>
          </p:cNvPr>
          <p:cNvSpPr txBox="1"/>
          <p:nvPr/>
        </p:nvSpPr>
        <p:spPr>
          <a:xfrm>
            <a:off x="9315953" y="3515409"/>
            <a:ext cx="11270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+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+</a:t>
            </a:r>
            <a:r>
              <a:rPr lang="en-US" sz="1500" dirty="0"/>
              <a:t> 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D95B9-5D17-CE57-49A6-A34996E0FDF5}"/>
              </a:ext>
            </a:extLst>
          </p:cNvPr>
          <p:cNvSpPr txBox="1"/>
          <p:nvPr/>
        </p:nvSpPr>
        <p:spPr>
          <a:xfrm>
            <a:off x="10482462" y="2359093"/>
            <a:ext cx="763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</a:t>
            </a:r>
          </a:p>
          <a:p>
            <a:r>
              <a:rPr lang="en-US" sz="1500" dirty="0"/>
              <a:t>CD127</a:t>
            </a:r>
            <a:r>
              <a:rPr lang="en-US" sz="1500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EE8A8-4E2C-8615-A924-6F048F820092}"/>
              </a:ext>
            </a:extLst>
          </p:cNvPr>
          <p:cNvSpPr txBox="1"/>
          <p:nvPr/>
        </p:nvSpPr>
        <p:spPr>
          <a:xfrm>
            <a:off x="11370330" y="2078296"/>
            <a:ext cx="885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PD-1</a:t>
            </a:r>
            <a:r>
              <a:rPr lang="en-US" sz="1500" baseline="300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1FF90-F258-B574-C5C6-F97FCD2B1610}"/>
              </a:ext>
            </a:extLst>
          </p:cNvPr>
          <p:cNvSpPr txBox="1"/>
          <p:nvPr/>
        </p:nvSpPr>
        <p:spPr>
          <a:xfrm>
            <a:off x="11353800" y="4069407"/>
            <a:ext cx="9268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CD57</a:t>
            </a:r>
            <a:r>
              <a:rPr lang="en-US" sz="1500" baseline="300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0E1B6-2FEF-337D-F06C-28120696939B}"/>
              </a:ext>
            </a:extLst>
          </p:cNvPr>
          <p:cNvSpPr txBox="1"/>
          <p:nvPr/>
        </p:nvSpPr>
        <p:spPr>
          <a:xfrm>
            <a:off x="8393277" y="2401461"/>
            <a:ext cx="7246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-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Observed vs. expected sharing comparisons for DP vs. DP peaks’ genes and TFs</a:t>
            </a:r>
          </a:p>
          <a:p>
            <a:r>
              <a:rPr lang="en-US" dirty="0"/>
              <a:t>Investigate variability between donors in mean coverage plots and Homer analyses</a:t>
            </a:r>
          </a:p>
          <a:p>
            <a:r>
              <a:rPr lang="en-US" dirty="0"/>
              <a:t>P452 data: compare Homer results pre/post- </a:t>
            </a:r>
            <a:r>
              <a:rPr lang="en-US" dirty="0" err="1"/>
              <a:t>downsampling</a:t>
            </a:r>
            <a:r>
              <a:rPr lang="en-US" dirty="0"/>
              <a:t> read counts to levels similar to those here in P576 (i.e. is it worth $ to sequence P576 to greater depth)</a:t>
            </a:r>
          </a:p>
          <a:p>
            <a:r>
              <a:rPr lang="en-US" dirty="0"/>
              <a:t>Explore non-exhausted CD127</a:t>
            </a:r>
            <a:r>
              <a:rPr lang="en-US" baseline="30000" dirty="0"/>
              <a:t>+</a:t>
            </a:r>
            <a:r>
              <a:rPr lang="en-US" dirty="0"/>
              <a:t> population</a:t>
            </a:r>
          </a:p>
          <a:p>
            <a:r>
              <a:rPr lang="en-US" dirty="0"/>
              <a:t>Make heatmaps of genes’/promoters’ accessibility across all cell populations</a:t>
            </a:r>
          </a:p>
        </p:txBody>
      </p:sp>
    </p:spTree>
    <p:extLst>
      <p:ext uri="{BB962C8B-B14F-4D97-AF65-F5344CB8AC3E}">
        <p14:creationId xmlns:p14="http://schemas.microsoft.com/office/powerpoint/2010/main" val="66197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21" y="5034988"/>
            <a:ext cx="6858679" cy="1838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1353800" cy="4623402"/>
          </a:xfrm>
        </p:spPr>
        <p:txBody>
          <a:bodyPr numCol="2">
            <a:normAutofit/>
          </a:bodyPr>
          <a:lstStyle/>
          <a:p>
            <a:r>
              <a:rPr lang="en-US" b="1" dirty="0"/>
              <a:t>Peter Linsley</a:t>
            </a:r>
          </a:p>
          <a:p>
            <a:r>
              <a:rPr lang="en-US" dirty="0"/>
              <a:t>Long lab</a:t>
            </a:r>
          </a:p>
          <a:p>
            <a:pPr lvl="1"/>
            <a:r>
              <a:rPr lang="en-US" dirty="0"/>
              <a:t>Josh Centore</a:t>
            </a:r>
          </a:p>
          <a:p>
            <a:pPr lvl="1"/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  <a:p>
            <a:pPr lvl="1"/>
            <a:r>
              <a:rPr lang="en-US" dirty="0"/>
              <a:t>Alice Long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Bioinformatics group</a:t>
            </a:r>
          </a:p>
          <a:p>
            <a:pPr lvl="1"/>
            <a:r>
              <a:rPr lang="en-US" dirty="0"/>
              <a:t>Erin Witkop</a:t>
            </a:r>
          </a:p>
          <a:p>
            <a:pPr lvl="1"/>
            <a:r>
              <a:rPr lang="en-US" dirty="0"/>
              <a:t>Stephan </a:t>
            </a:r>
            <a:r>
              <a:rPr lang="en-US" dirty="0" err="1"/>
              <a:t>Pribitzer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6901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5B2C-F922-D7C0-90E7-0FD19AC0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1" y="1628224"/>
            <a:ext cx="5514164" cy="5010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2A65-E49D-582C-6345-C0BAE78E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609599"/>
            <a:ext cx="10182179" cy="1375317"/>
          </a:xfrm>
        </p:spPr>
        <p:txBody>
          <a:bodyPr>
            <a:noAutofit/>
          </a:bodyPr>
          <a:lstStyle/>
          <a:p>
            <a:r>
              <a:rPr lang="en-US" dirty="0">
                <a:cs typeface="Arial" panose="020B0604020202020204" pitchFamily="34" charset="0"/>
              </a:rPr>
              <a:t>T cell exhaustion results from chronic antigen stimulation, inability to fully clear antigen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8950-DD33-7FFC-E8F2-D3FC322216DD}"/>
              </a:ext>
            </a:extLst>
          </p:cNvPr>
          <p:cNvSpPr txBox="1"/>
          <p:nvPr/>
        </p:nvSpPr>
        <p:spPr>
          <a:xfrm>
            <a:off x="1245134" y="6488668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Wherry &amp; </a:t>
            </a:r>
            <a:r>
              <a:rPr lang="en-US" dirty="0" err="1">
                <a:cs typeface="Arial" panose="020B0604020202020204" pitchFamily="34" charset="0"/>
              </a:rPr>
              <a:t>Kurachi</a:t>
            </a:r>
            <a:r>
              <a:rPr lang="en-US" dirty="0">
                <a:cs typeface="Arial" panose="020B0604020202020204" pitchFamily="34" charset="0"/>
              </a:rPr>
              <a:t>. Nat Reviews Immunol.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66A38-FBCC-5C5C-2BB2-0462F3A066E4}"/>
              </a:ext>
            </a:extLst>
          </p:cNvPr>
          <p:cNvSpPr txBox="1"/>
          <p:nvPr/>
        </p:nvSpPr>
        <p:spPr>
          <a:xfrm>
            <a:off x="6641871" y="2566228"/>
            <a:ext cx="5514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Specific TFs (EOMES, TOX) expressed as well</a:t>
            </a:r>
          </a:p>
        </p:txBody>
      </p:sp>
    </p:spTree>
    <p:extLst>
      <p:ext uri="{BB962C8B-B14F-4D97-AF65-F5344CB8AC3E}">
        <p14:creationId xmlns:p14="http://schemas.microsoft.com/office/powerpoint/2010/main" val="239034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populations are heterogeneous, overlapping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0178E-96F0-9154-A6B2-8617660D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09" y="1642063"/>
            <a:ext cx="6924907" cy="5095170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1EAB5664-6828-8D7D-8E6D-D7130EBF6FB8}"/>
              </a:ext>
            </a:extLst>
          </p:cNvPr>
          <p:cNvSpPr txBox="1"/>
          <p:nvPr/>
        </p:nvSpPr>
        <p:spPr>
          <a:xfrm>
            <a:off x="9284726" y="5619511"/>
            <a:ext cx="2479675" cy="111772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1. Heterogeneity of DP exhausted cells. 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Shown are flow cytometry data from CD8+ T cells in the TN-10 study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Arrows indicate populations used to stratify patients in Figure 2.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53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219F6-1011-D28F-1562-FB1AC0A1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43" y="481226"/>
            <a:ext cx="4914900" cy="6159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ECC0F4D-525B-0469-015E-C48134A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ATACseq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3966835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P452 QC comparable to that of P576-1 but does have more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9B67-AEA4-F6A7-9AF7-EE84C83D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93" y="1814225"/>
            <a:ext cx="8092966" cy="5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Alignment passes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3355B-85F6-AA26-97F8-47E8F1A2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80" y="1930609"/>
            <a:ext cx="8174474" cy="49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1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counts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C572-C4BC-D6DD-6FB6-7AF91C5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599"/>
            <a:ext cx="6132112" cy="3747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7245-061A-3025-DBD2-0585103D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2" y="2133600"/>
            <a:ext cx="6059888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widths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73D64-C1DD-F5D6-242D-FE79A78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754"/>
            <a:ext cx="5964537" cy="3788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A360-825A-6E16-104C-C97DB53F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54" y="2333754"/>
            <a:ext cx="6235820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6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Fraction of reads in peaks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46061-95C1-8C69-64AC-32A1CFE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9" y="1755379"/>
            <a:ext cx="8363607" cy="51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Percent of reads mapping to mitochondrial genome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5B7A-EDDB-8E3A-B17A-D8B3C06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4" y="1508580"/>
            <a:ext cx="8862849" cy="5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 fontScale="90000"/>
          </a:bodyPr>
          <a:lstStyle/>
          <a:p>
            <a:r>
              <a:rPr lang="en-US" dirty="0"/>
              <a:t>As expected, </a:t>
            </a:r>
            <a:r>
              <a:rPr lang="en-US" dirty="0" err="1"/>
              <a:t>FRiPs</a:t>
            </a:r>
            <a:r>
              <a:rPr lang="en-US" dirty="0"/>
              <a:t> are higher after merging alignment and peak files; peak counts are still lower than expected (still similar to P452)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CB1A-E3DF-65F8-738C-66247AB4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" y="2081048"/>
            <a:ext cx="5218345" cy="45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0D875-4182-6F85-4CF0-E48B26DC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3" y="2081048"/>
            <a:ext cx="6726620" cy="4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9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A14D6-9774-A863-EE97-613F03CB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" y="1584883"/>
            <a:ext cx="9677400" cy="5185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Cell population, rather than responder status, drives epigenetic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CA6A-8283-1934-E997-73582C65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3303214"/>
            <a:ext cx="25146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ACD3B-6529-4EAF-BFC8-B650B5B211D7}"/>
              </a:ext>
            </a:extLst>
          </p:cNvPr>
          <p:cNvSpPr/>
          <p:nvPr/>
        </p:nvSpPr>
        <p:spPr>
          <a:xfrm>
            <a:off x="9809989" y="4891428"/>
            <a:ext cx="435352" cy="142506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AB8B-A299-CA88-0FC5-9AE3268F25E3}"/>
              </a:ext>
            </a:extLst>
          </p:cNvPr>
          <p:cNvSpPr/>
          <p:nvPr/>
        </p:nvSpPr>
        <p:spPr>
          <a:xfrm>
            <a:off x="9809989" y="5033934"/>
            <a:ext cx="435352" cy="14250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C51-1FDF-6C15-29F7-2FD1C7BC3ABD}"/>
              </a:ext>
            </a:extLst>
          </p:cNvPr>
          <p:cNvSpPr txBox="1"/>
          <p:nvPr/>
        </p:nvSpPr>
        <p:spPr>
          <a:xfrm>
            <a:off x="10348368" y="4803101"/>
            <a:ext cx="1133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Non-responder</a:t>
            </a:r>
          </a:p>
          <a:p>
            <a:r>
              <a:rPr lang="en-US" sz="1200" dirty="0"/>
              <a:t>Responder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F2ADD-B094-FE3E-1E85-9311352ACABF}"/>
              </a:ext>
            </a:extLst>
          </p:cNvPr>
          <p:cNvSpPr txBox="1"/>
          <p:nvPr/>
        </p:nvSpPr>
        <p:spPr>
          <a:xfrm>
            <a:off x="9711267" y="3118548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CE4B3-C851-E762-F176-7D83E5D86098}"/>
              </a:ext>
            </a:extLst>
          </p:cNvPr>
          <p:cNvSpPr txBox="1"/>
          <p:nvPr/>
        </p:nvSpPr>
        <p:spPr>
          <a:xfrm>
            <a:off x="9711267" y="4478092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3F201-1383-A308-5354-04FFC5269267}"/>
              </a:ext>
            </a:extLst>
          </p:cNvPr>
          <p:cNvSpPr/>
          <p:nvPr/>
        </p:nvSpPr>
        <p:spPr>
          <a:xfrm>
            <a:off x="1755229" y="3303214"/>
            <a:ext cx="1366344" cy="11748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89368-895D-1723-3333-F8A5D8FD8503}"/>
              </a:ext>
            </a:extLst>
          </p:cNvPr>
          <p:cNvSpPr txBox="1"/>
          <p:nvPr/>
        </p:nvSpPr>
        <p:spPr>
          <a:xfrm>
            <a:off x="1636194" y="3244334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4473A-776A-5B22-8BE4-89167A663DAA}"/>
              </a:ext>
            </a:extLst>
          </p:cNvPr>
          <p:cNvSpPr txBox="1"/>
          <p:nvPr/>
        </p:nvSpPr>
        <p:spPr>
          <a:xfrm>
            <a:off x="1435627" y="3645196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597A4-6DE3-A021-E6AF-FF07A15974A0}"/>
              </a:ext>
            </a:extLst>
          </p:cNvPr>
          <p:cNvSpPr txBox="1"/>
          <p:nvPr/>
        </p:nvSpPr>
        <p:spPr>
          <a:xfrm>
            <a:off x="2408121" y="40460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</p:spTree>
    <p:extLst>
      <p:ext uri="{BB962C8B-B14F-4D97-AF65-F5344CB8AC3E}">
        <p14:creationId xmlns:p14="http://schemas.microsoft.com/office/powerpoint/2010/main" val="384869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dirty="0"/>
              <a:t>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are a biomarker in 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0" y="2274850"/>
            <a:ext cx="3996126" cy="45831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(partial) T</a:t>
            </a:r>
            <a:r>
              <a:rPr lang="en-US" baseline="-25000" dirty="0"/>
              <a:t>ex</a:t>
            </a:r>
            <a:r>
              <a:rPr lang="en-US" dirty="0"/>
              <a:t> (TIGIT</a:t>
            </a:r>
            <a:r>
              <a:rPr lang="en-US" baseline="30000" dirty="0"/>
              <a:t>+</a:t>
            </a:r>
            <a:r>
              <a:rPr lang="en-US" dirty="0"/>
              <a:t> KLRG1</a:t>
            </a:r>
            <a:r>
              <a:rPr lang="en-US" baseline="30000" dirty="0"/>
              <a:t>+</a:t>
            </a:r>
            <a:r>
              <a:rPr lang="en-US" dirty="0"/>
              <a:t>) CD8s associated with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slower progression to T1D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teplizumab and alefacept responses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beneficial response to therapy in at risk for and new onset T1D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Phenotype of islet-reactive CD8s is more so T</a:t>
            </a:r>
            <a:r>
              <a:rPr lang="en-US" baseline="-25000" dirty="0"/>
              <a:t>eff</a:t>
            </a:r>
            <a:r>
              <a:rPr lang="en-US" dirty="0"/>
              <a:t>, less so T</a:t>
            </a:r>
            <a:r>
              <a:rPr lang="en-US" baseline="-25000" dirty="0"/>
              <a:t>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CD8s associated with worse outcome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B1B1FEE6-A8EE-B1EC-D722-53335D423FC1}"/>
              </a:ext>
            </a:extLst>
          </p:cNvPr>
          <p:cNvSpPr txBox="1"/>
          <p:nvPr/>
        </p:nvSpPr>
        <p:spPr>
          <a:xfrm>
            <a:off x="4919241" y="5015308"/>
            <a:ext cx="7177291" cy="86463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2. Individuals with high levels of different </a:t>
            </a:r>
            <a:r>
              <a:rPr lang="en-US" sz="1100" b="1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vary in their clinical outcomes after teplizumab treatment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We stratified teplizumab- treated (Active) subjects from the TN-10 study having high (above third quartile) or low (below third quartile) levels of the indicated </a:t>
            </a:r>
            <a:r>
              <a:rPr lang="en-US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at 3 months post-treatment. We then used Kaplan-Meier survival analysis to compare time to T1D progression for these groups. As a negative control, we used as placebo- treated subjects.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0BA95-EE9D-DA79-AB97-2BBC2FB5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41" y="2182251"/>
            <a:ext cx="7177291" cy="2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 also cluster away from DN in P452, DP PD-1</a:t>
            </a:r>
            <a:r>
              <a:rPr lang="en-US" baseline="30000" dirty="0"/>
              <a:t>+</a:t>
            </a:r>
            <a:r>
              <a:rPr lang="en-US" dirty="0"/>
              <a:t> being more intermediate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E96B7-54AD-E442-63DD-114C6657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630" y="1978702"/>
            <a:ext cx="7198264" cy="45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97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8" y="1482663"/>
            <a:ext cx="6078378" cy="5375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also cluster together away from DN in P452, timepoint does not drive clustering here</a:t>
            </a:r>
          </a:p>
        </p:txBody>
      </p:sp>
    </p:spTree>
    <p:extLst>
      <p:ext uri="{BB962C8B-B14F-4D97-AF65-F5344CB8AC3E}">
        <p14:creationId xmlns:p14="http://schemas.microsoft.com/office/powerpoint/2010/main" val="4017565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Most peaks are not very close to genes and are very far away from promoters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628"/>
            <a:ext cx="6147649" cy="3338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7200F-E46A-9853-07C3-9444FFB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68" y="2537748"/>
            <a:ext cx="6240780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3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similarly accessible in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B2DC-179D-A553-C8BE-BB2FE769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766"/>
            <a:ext cx="12192000" cy="4012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96668-D78E-022D-CAF9-90EF6A42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42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peaks’ genes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09571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32411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more accessible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1522A-A4F7-70BC-77CF-B62768DB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29" y="1929"/>
            <a:ext cx="6856071" cy="685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E2889-0779-3E81-67B8-4CD1AEF25BCF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DF5BF-A22A-F230-B42A-330EDB04A7C8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345342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also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59181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8C9B36-B990-1CB8-C7AF-DD1F03AC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56" y="1"/>
            <a:ext cx="8036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5778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1529681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326276" cy="1325563"/>
          </a:xfrm>
        </p:spPr>
        <p:txBody>
          <a:bodyPr>
            <a:normAutofit/>
          </a:bodyPr>
          <a:lstStyle/>
          <a:p>
            <a:r>
              <a:rPr lang="en-US" dirty="0"/>
              <a:t>Central IFNG cluster in peaks’ genes up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97751-BE9F-ABC5-B806-F32E7652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1" y="0"/>
            <a:ext cx="4886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5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FF1B-42BA-444C-5DC1-CCF21750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87" y="0"/>
            <a:ext cx="68758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257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206045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35836B-2FCD-26C8-1712-9CEC91C1E326}"/>
              </a:ext>
            </a:extLst>
          </p:cNvPr>
          <p:cNvSpPr txBox="1"/>
          <p:nvPr/>
        </p:nvSpPr>
        <p:spPr>
          <a:xfrm>
            <a:off x="383127" y="1871791"/>
            <a:ext cx="656589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Do the epigenetic profiles of responders and non-responders to teplizumab differ?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How do the different cell populations’ epigenetic profiles differ?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200" dirty="0"/>
              <a:t>are PD-1</a:t>
            </a:r>
            <a:r>
              <a:rPr lang="en-US" sz="2200" baseline="30000" dirty="0"/>
              <a:t>+</a:t>
            </a:r>
            <a:r>
              <a:rPr lang="en-US" sz="2200" dirty="0"/>
              <a:t> and CD57</a:t>
            </a:r>
            <a:r>
              <a:rPr lang="en-US" sz="2200" baseline="30000" dirty="0"/>
              <a:t>+</a:t>
            </a:r>
            <a:r>
              <a:rPr lang="en-US" sz="2200" dirty="0"/>
              <a:t> T</a:t>
            </a:r>
            <a:r>
              <a:rPr lang="en-US" sz="2200" baseline="-25000" dirty="0"/>
              <a:t>ex</a:t>
            </a:r>
            <a:r>
              <a:rPr lang="en-US" sz="2200" dirty="0"/>
              <a:t> epigenetically exhausted yet distinct here in teplizumab-treated subjects as observed with alefacept in TIDAL (Witkop, </a:t>
            </a:r>
            <a:r>
              <a:rPr lang="en-US" sz="2200" i="1" dirty="0" err="1"/>
              <a:t>Commun</a:t>
            </a:r>
            <a:r>
              <a:rPr lang="en-US" sz="2200" i="1" dirty="0"/>
              <a:t> Biol</a:t>
            </a:r>
            <a:r>
              <a:rPr lang="en-US" sz="2200" dirty="0"/>
              <a:t>)?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What insights can we gain into CD8 TEM differentiation paths?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100" dirty="0"/>
              <a:t>Central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D1E4-4FAD-1F0A-27D0-038165520744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6E45C-5EC5-A787-56AD-7F191A360A16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9C42F-B63B-19B3-2004-99E779351794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0148B-72A0-CF32-E7D3-4374FF3EBB92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22A99-FBA2-C4AF-9468-8E8C54986574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A7BF2-592A-DC86-D985-C55A98A3C4D1}"/>
              </a:ext>
            </a:extLst>
          </p:cNvPr>
          <p:cNvSpPr txBox="1"/>
          <p:nvPr/>
        </p:nvSpPr>
        <p:spPr>
          <a:xfrm>
            <a:off x="8023690" y="1762981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CD8 TEM differentiation models</a:t>
            </a:r>
          </a:p>
        </p:txBody>
      </p:sp>
    </p:spTree>
    <p:extLst>
      <p:ext uri="{BB962C8B-B14F-4D97-AF65-F5344CB8AC3E}">
        <p14:creationId xmlns:p14="http://schemas.microsoft.com/office/powerpoint/2010/main" val="1311606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CB6BD-BEB3-5CEC-B6B5-24896A95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5" y="8939"/>
            <a:ext cx="8745415" cy="6849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2939982" cy="2330345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 PPI of peaks’ genes up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  <a:r>
              <a:rPr lang="en-US" dirty="0"/>
              <a:t> here as in Erin’s analyses</a:t>
            </a:r>
          </a:p>
        </p:txBody>
      </p:sp>
    </p:spTree>
    <p:extLst>
      <p:ext uri="{BB962C8B-B14F-4D97-AF65-F5344CB8AC3E}">
        <p14:creationId xmlns:p14="http://schemas.microsoft.com/office/powerpoint/2010/main" val="1602324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95313-436A-E096-29FE-B97DE651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26" y="0"/>
            <a:ext cx="73406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492263" cy="2330345"/>
          </a:xfrm>
        </p:spPr>
        <p:txBody>
          <a:bodyPr>
            <a:normAutofit/>
          </a:bodyPr>
          <a:lstStyle/>
          <a:p>
            <a:r>
              <a:rPr lang="en-US" dirty="0"/>
              <a:t>PPI of peaks’ genes up in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3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90B228-EB29-2EF8-E3EA-D6439315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88" y="1652214"/>
            <a:ext cx="8237570" cy="5220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TFs enriched in DARs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  <a:r>
              <a:rPr lang="en-US" dirty="0"/>
              <a:t> contrast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827781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4F011F-8A9E-47D5-4126-665AEB87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22" y="1645891"/>
            <a:ext cx="8055078" cy="521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TFs enriched in DARs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  <a:r>
              <a:rPr lang="en-US" dirty="0"/>
              <a:t> contrast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222570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Comparison of KEGG analyses between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64519" y="64816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600689" y="6481649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900519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212501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53" y="1900519"/>
            <a:ext cx="6291137" cy="45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A983E-F22B-98D4-CC40-35E7FB4C4946}"/>
              </a:ext>
            </a:extLst>
          </p:cNvPr>
          <p:cNvSpPr txBox="1"/>
          <p:nvPr/>
        </p:nvSpPr>
        <p:spPr>
          <a:xfrm>
            <a:off x="657510" y="2106706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BBE33-099C-9079-AE60-D32FC3950DE3}"/>
              </a:ext>
            </a:extLst>
          </p:cNvPr>
          <p:cNvSpPr txBox="1"/>
          <p:nvPr/>
        </p:nvSpPr>
        <p:spPr>
          <a:xfrm>
            <a:off x="696221" y="4385051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1071-C070-ABC5-602D-C875DEA6D097}"/>
              </a:ext>
            </a:extLst>
          </p:cNvPr>
          <p:cNvSpPr txBox="1"/>
          <p:nvPr/>
        </p:nvSpPr>
        <p:spPr>
          <a:xfrm>
            <a:off x="5742011" y="3506510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6360-F7EB-E0B6-5E89-CDDD020BD298}"/>
              </a:ext>
            </a:extLst>
          </p:cNvPr>
          <p:cNvSpPr txBox="1"/>
          <p:nvPr/>
        </p:nvSpPr>
        <p:spPr>
          <a:xfrm>
            <a:off x="5742010" y="4754047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8843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Different differentiation models have therapeutic implications for effects of blocking CD127</a:t>
            </a:r>
            <a:r>
              <a:rPr lang="en-US" sz="3200" baseline="30000" dirty="0"/>
              <a:t>+</a:t>
            </a:r>
            <a:r>
              <a:rPr lang="en-US" sz="3200" dirty="0"/>
              <a:t> lineage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2E8E-0BC3-6236-E9D6-8B3441EED1BC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F39D3-6AF2-9E12-BBCC-B8F4BB78C83B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1ADEE-6672-09BB-307E-20497A70F96C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8BB7A-6635-B296-4CBD-925B7CA382EC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746B-FE7B-0309-CC71-4C6F697D230B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3B51-F901-3064-592A-0200AF5296D7}"/>
              </a:ext>
            </a:extLst>
          </p:cNvPr>
          <p:cNvSpPr txBox="1"/>
          <p:nvPr/>
        </p:nvSpPr>
        <p:spPr>
          <a:xfrm>
            <a:off x="9536201" y="2867024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37D2-4ECD-C60D-EBC4-AEDD96920514}"/>
              </a:ext>
            </a:extLst>
          </p:cNvPr>
          <p:cNvSpPr txBox="1"/>
          <p:nvPr/>
        </p:nvSpPr>
        <p:spPr>
          <a:xfrm>
            <a:off x="8987462" y="5464205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8B408-8047-61CB-DC57-99A8B8D0921F}"/>
              </a:ext>
            </a:extLst>
          </p:cNvPr>
          <p:cNvSpPr txBox="1"/>
          <p:nvPr/>
        </p:nvSpPr>
        <p:spPr>
          <a:xfrm>
            <a:off x="8023690" y="1762981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CD8 TEM differentiation models</a:t>
            </a:r>
          </a:p>
        </p:txBody>
      </p:sp>
    </p:spTree>
    <p:extLst>
      <p:ext uri="{BB962C8B-B14F-4D97-AF65-F5344CB8AC3E}">
        <p14:creationId xmlns:p14="http://schemas.microsoft.com/office/powerpoint/2010/main" val="387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B5784B-9900-77CB-CED4-932B9ACAD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840146"/>
              </p:ext>
            </p:extLst>
          </p:nvPr>
        </p:nvGraphicFramePr>
        <p:xfrm>
          <a:off x="641055" y="3335659"/>
          <a:ext cx="29972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3" imgW="2997410" imgH="2969309" progId="Prism10.Document">
                  <p:embed/>
                </p:oleObj>
              </mc:Choice>
              <mc:Fallback>
                <p:oleObj name="Prism 10" r:id="rId3" imgW="2997410" imgH="2969309" progId="Prism10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B5784B-9900-77CB-CED4-932B9ACAD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055" y="3335659"/>
                        <a:ext cx="2997200" cy="296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CD1DB-D1D8-3DF2-7B3C-D08864B1F438}"/>
              </a:ext>
            </a:extLst>
          </p:cNvPr>
          <p:cNvGrpSpPr/>
          <p:nvPr/>
        </p:nvGrpSpPr>
        <p:grpSpPr>
          <a:xfrm>
            <a:off x="3250286" y="4095678"/>
            <a:ext cx="2089269" cy="1439086"/>
            <a:chOff x="3079632" y="3009750"/>
            <a:chExt cx="2089269" cy="1439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7DDF0E-4956-2060-4FB5-43EB632609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79632" y="3009750"/>
              <a:ext cx="2089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 responders, TIGIT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KLRG1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 high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A31FF8-2E36-0321-9CB3-93CBB5FA770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7564" y="3734345"/>
              <a:ext cx="1828800" cy="1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F11BB4-8C7E-CA93-7554-ED0DC4BC70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83133" y="3802505"/>
              <a:ext cx="2082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4 non-responders, TIGIT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KLRG1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 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8E76B0-F23F-257A-AF27-7CDC6B4B4F65}"/>
              </a:ext>
            </a:extLst>
          </p:cNvPr>
          <p:cNvSpPr txBox="1">
            <a:spLocks noChangeAspect="1"/>
          </p:cNvSpPr>
          <p:nvPr/>
        </p:nvSpPr>
        <p:spPr>
          <a:xfrm>
            <a:off x="5474689" y="5287371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CyTOF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FEC81F-F5FF-CAFC-AE8B-71D14BA88749}"/>
              </a:ext>
            </a:extLst>
          </p:cNvPr>
          <p:cNvCxnSpPr>
            <a:cxnSpLocks noChangeAspect="1"/>
          </p:cNvCxnSpPr>
          <p:nvPr/>
        </p:nvCxnSpPr>
        <p:spPr>
          <a:xfrm>
            <a:off x="5250072" y="4875429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42D66A-20D4-EFF6-ACBC-165A1CD31E9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232657" y="4244146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08C2BF-49F7-5635-CC22-E30134156E19}"/>
              </a:ext>
            </a:extLst>
          </p:cNvPr>
          <p:cNvSpPr txBox="1">
            <a:spLocks noChangeAspect="1"/>
          </p:cNvSpPr>
          <p:nvPr/>
        </p:nvSpPr>
        <p:spPr>
          <a:xfrm>
            <a:off x="4624615" y="4080946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4AEA4-B2E9-3908-BC8E-6A7FB588426E}"/>
              </a:ext>
            </a:extLst>
          </p:cNvPr>
          <p:cNvSpPr/>
          <p:nvPr/>
        </p:nvSpPr>
        <p:spPr>
          <a:xfrm>
            <a:off x="2432522" y="5033967"/>
            <a:ext cx="314844" cy="4309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A443C-F8BC-C355-95EE-5162D7CD8A0C}"/>
              </a:ext>
            </a:extLst>
          </p:cNvPr>
          <p:cNvSpPr/>
          <p:nvPr/>
        </p:nvSpPr>
        <p:spPr>
          <a:xfrm>
            <a:off x="2800012" y="4154854"/>
            <a:ext cx="314844" cy="430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1A13D-44C0-DFCD-403F-CEBA2A08E4CC}"/>
              </a:ext>
            </a:extLst>
          </p:cNvPr>
          <p:cNvSpPr txBox="1"/>
          <p:nvPr/>
        </p:nvSpPr>
        <p:spPr>
          <a:xfrm>
            <a:off x="801719" y="2969010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r>
              <a:rPr lang="en-US" dirty="0"/>
              <a:t> (teplizumab) subjects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15A10E-9590-63D2-342A-D14A683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Study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A5FC5-7B8F-E7F5-2943-44AFB6D44775}"/>
              </a:ext>
            </a:extLst>
          </p:cNvPr>
          <p:cNvGrpSpPr/>
          <p:nvPr/>
        </p:nvGrpSpPr>
        <p:grpSpPr>
          <a:xfrm>
            <a:off x="5939586" y="1220423"/>
            <a:ext cx="5630100" cy="3352408"/>
            <a:chOff x="5323138" y="999946"/>
            <a:chExt cx="5630100" cy="3352408"/>
          </a:xfrm>
        </p:grpSpPr>
        <p:pic>
          <p:nvPicPr>
            <p:cNvPr id="23" name="Picture 22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B038A01D-9EFA-02D1-B84F-9BE3F848E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07" t="36459" r="10029" b="5185"/>
            <a:stretch/>
          </p:blipFill>
          <p:spPr>
            <a:xfrm>
              <a:off x="6065697" y="1490619"/>
              <a:ext cx="3098588" cy="263324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42B8D0-1B37-5CCF-F21E-193B873E6607}"/>
                </a:ext>
              </a:extLst>
            </p:cNvPr>
            <p:cNvSpPr/>
            <p:nvPr/>
          </p:nvSpPr>
          <p:spPr>
            <a:xfrm>
              <a:off x="9060038" y="2712981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9C3638-7A46-82AE-E1F8-978D999941D6}"/>
                </a:ext>
              </a:extLst>
            </p:cNvPr>
            <p:cNvSpPr/>
            <p:nvPr/>
          </p:nvSpPr>
          <p:spPr>
            <a:xfrm>
              <a:off x="9101970" y="1557563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2066C6-3779-765C-AEA8-9DEDD660E927}"/>
                </a:ext>
              </a:extLst>
            </p:cNvPr>
            <p:cNvSpPr/>
            <p:nvPr/>
          </p:nvSpPr>
          <p:spPr>
            <a:xfrm>
              <a:off x="7380989" y="2720951"/>
              <a:ext cx="766973" cy="3319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4A3F7-0EB6-8C38-F0D0-36BF65A8F551}"/>
                </a:ext>
              </a:extLst>
            </p:cNvPr>
            <p:cNvSpPr/>
            <p:nvPr/>
          </p:nvSpPr>
          <p:spPr>
            <a:xfrm>
              <a:off x="7233258" y="1804350"/>
              <a:ext cx="914704" cy="2669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48D8B-2162-28F5-021C-4DC377685DE7}"/>
                </a:ext>
              </a:extLst>
            </p:cNvPr>
            <p:cNvSpPr txBox="1"/>
            <p:nvPr/>
          </p:nvSpPr>
          <p:spPr>
            <a:xfrm>
              <a:off x="6116391" y="1486850"/>
              <a:ext cx="29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TIGIT</a:t>
              </a:r>
              <a:r>
                <a:rPr lang="en-US" baseline="30000" dirty="0"/>
                <a:t>+</a:t>
              </a:r>
            </a:p>
            <a:p>
              <a:pPr algn="ctr"/>
              <a:r>
                <a:rPr lang="en-US" dirty="0"/>
                <a:t>KLRG1</a:t>
              </a:r>
              <a:r>
                <a:rPr lang="en-US" baseline="30000" dirty="0"/>
                <a:t>+</a:t>
              </a:r>
              <a:r>
                <a:rPr lang="en-US" dirty="0"/>
                <a:t> (DP)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06B80-647F-D677-E37C-27660A591790}"/>
                </a:ext>
              </a:extLst>
            </p:cNvPr>
            <p:cNvSpPr/>
            <p:nvPr/>
          </p:nvSpPr>
          <p:spPr>
            <a:xfrm>
              <a:off x="6254456" y="2167462"/>
              <a:ext cx="587267" cy="1678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6BCA-58B3-F4E3-5BB9-1B419610C0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162638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CD57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16B859-913C-B79F-BB67-ECAEE73B57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2759081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841-1546-3064-3A7A-93CF803AE6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51525" y="217231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PD1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860C3-8B0C-19A7-3B76-13163EBAEC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99338" y="999946"/>
              <a:ext cx="430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ATAC-seq of 5 populations (bolded)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C6EF8-B18A-2633-2BC6-717A1988EFC2}"/>
                </a:ext>
              </a:extLst>
            </p:cNvPr>
            <p:cNvSpPr/>
            <p:nvPr/>
          </p:nvSpPr>
          <p:spPr>
            <a:xfrm>
              <a:off x="5753547" y="1387443"/>
              <a:ext cx="4604891" cy="2964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BE263-5181-D095-1315-0E5765817043}"/>
                </a:ext>
              </a:extLst>
            </p:cNvPr>
            <p:cNvCxnSpPr/>
            <p:nvPr/>
          </p:nvCxnSpPr>
          <p:spPr>
            <a:xfrm>
              <a:off x="6613931" y="3248460"/>
              <a:ext cx="227792" cy="43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796CF-68AA-E0C2-2A4D-AF01A0EFEFC6}"/>
                </a:ext>
              </a:extLst>
            </p:cNvPr>
            <p:cNvSpPr/>
            <p:nvPr/>
          </p:nvSpPr>
          <p:spPr>
            <a:xfrm>
              <a:off x="8070717" y="3263347"/>
              <a:ext cx="1158905" cy="860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A9528-3E43-27E0-A533-F249C8A2B6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82834" y="3680361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non-exhausted (not DP)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26B731-89F4-9C26-C3EE-FFD4984889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44453" y="3379259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TIGIT</a:t>
              </a:r>
              <a:r>
                <a:rPr lang="en-US" b="1" baseline="30000" dirty="0"/>
                <a:t>-</a:t>
              </a:r>
              <a:r>
                <a:rPr lang="en-US" b="1" dirty="0"/>
                <a:t>KLRG1</a:t>
              </a:r>
              <a:r>
                <a:rPr lang="en-US" b="1" baseline="30000" dirty="0"/>
                <a:t>-</a:t>
              </a:r>
              <a:r>
                <a:rPr lang="en-US" b="1" dirty="0"/>
                <a:t> (DN)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97EB9-139A-505E-39EE-D3EB712119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23138" y="1862325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not-naive</a:t>
              </a:r>
            </a:p>
            <a:p>
              <a:pPr algn="ctr"/>
              <a:r>
                <a:rPr lang="en-US" dirty="0"/>
                <a:t>CD8s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11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Fragment size distributions pass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7804-F849-3AF8-FF66-1D6451AA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459168"/>
            <a:ext cx="8712598" cy="5398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40811-11AA-0B80-499C-91D8CD97C48C}"/>
              </a:ext>
            </a:extLst>
          </p:cNvPr>
          <p:cNvSpPr/>
          <p:nvPr/>
        </p:nvSpPr>
        <p:spPr>
          <a:xfrm>
            <a:off x="2338388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4B91F8-59A0-EF4A-3818-71D7BD750CD4}"/>
              </a:ext>
            </a:extLst>
          </p:cNvPr>
          <p:cNvSpPr/>
          <p:nvPr/>
        </p:nvSpPr>
        <p:spPr>
          <a:xfrm>
            <a:off x="3733805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86F80-2892-394A-655A-AE10106376EB}"/>
              </a:ext>
            </a:extLst>
          </p:cNvPr>
          <p:cNvSpPr/>
          <p:nvPr/>
        </p:nvSpPr>
        <p:spPr>
          <a:xfrm>
            <a:off x="5129222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0166D-D83A-FCAE-70E9-701C5F3C7961}"/>
              </a:ext>
            </a:extLst>
          </p:cNvPr>
          <p:cNvSpPr/>
          <p:nvPr/>
        </p:nvSpPr>
        <p:spPr>
          <a:xfrm>
            <a:off x="6525343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F3EBE-1C3C-ACD8-F98B-D29A16638C36}"/>
              </a:ext>
            </a:extLst>
          </p:cNvPr>
          <p:cNvSpPr/>
          <p:nvPr/>
        </p:nvSpPr>
        <p:spPr>
          <a:xfrm>
            <a:off x="8047047" y="1587044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325FBC-373E-393F-5B3B-ACF0A304F314}"/>
              </a:ext>
            </a:extLst>
          </p:cNvPr>
          <p:cNvSpPr/>
          <p:nvPr/>
        </p:nvSpPr>
        <p:spPr>
          <a:xfrm>
            <a:off x="2335213" y="4116268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AE926-9693-6925-95F4-91CF53FEC06B}"/>
              </a:ext>
            </a:extLst>
          </p:cNvPr>
          <p:cNvSpPr/>
          <p:nvPr/>
        </p:nvSpPr>
        <p:spPr>
          <a:xfrm>
            <a:off x="3730630" y="4116267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A9DCF-BC58-2491-2BD3-07DF867DFBBE}"/>
              </a:ext>
            </a:extLst>
          </p:cNvPr>
          <p:cNvSpPr/>
          <p:nvPr/>
        </p:nvSpPr>
        <p:spPr>
          <a:xfrm>
            <a:off x="5129222" y="4118191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88D-1024-F201-1756-9265BA61002D}"/>
              </a:ext>
            </a:extLst>
          </p:cNvPr>
          <p:cNvSpPr/>
          <p:nvPr/>
        </p:nvSpPr>
        <p:spPr>
          <a:xfrm>
            <a:off x="6524639" y="4116266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ADD83-5C80-AE45-1DEF-F31FDFF169D4}"/>
              </a:ext>
            </a:extLst>
          </p:cNvPr>
          <p:cNvSpPr/>
          <p:nvPr/>
        </p:nvSpPr>
        <p:spPr>
          <a:xfrm>
            <a:off x="8047047" y="411626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4779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Enrichment over the TSS passes QC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2D87D-0782-87F0-783D-3ADD2B5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1506399"/>
            <a:ext cx="8458200" cy="5351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EE16B1-629E-B0CB-F70A-F671971232CB}"/>
              </a:ext>
            </a:extLst>
          </p:cNvPr>
          <p:cNvSpPr/>
          <p:nvPr/>
        </p:nvSpPr>
        <p:spPr>
          <a:xfrm>
            <a:off x="20183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7DB3B-908D-188E-F1A6-650D3AD99C97}"/>
              </a:ext>
            </a:extLst>
          </p:cNvPr>
          <p:cNvSpPr/>
          <p:nvPr/>
        </p:nvSpPr>
        <p:spPr>
          <a:xfrm>
            <a:off x="33709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CC8E3-FB20-EEA3-B68C-ACDBC8FD2D72}"/>
              </a:ext>
            </a:extLst>
          </p:cNvPr>
          <p:cNvSpPr/>
          <p:nvPr/>
        </p:nvSpPr>
        <p:spPr>
          <a:xfrm>
            <a:off x="47234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2F7C9-BA61-56E1-926C-5745113D6706}"/>
              </a:ext>
            </a:extLst>
          </p:cNvPr>
          <p:cNvSpPr/>
          <p:nvPr/>
        </p:nvSpPr>
        <p:spPr>
          <a:xfrm>
            <a:off x="6072873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2BF7B-BE89-FEAA-D9E1-8184BE6AAB74}"/>
              </a:ext>
            </a:extLst>
          </p:cNvPr>
          <p:cNvSpPr/>
          <p:nvPr/>
        </p:nvSpPr>
        <p:spPr>
          <a:xfrm>
            <a:off x="74222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339EC-83AC-C589-7777-13462D41A613}"/>
              </a:ext>
            </a:extLst>
          </p:cNvPr>
          <p:cNvSpPr/>
          <p:nvPr/>
        </p:nvSpPr>
        <p:spPr>
          <a:xfrm>
            <a:off x="20183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8FDC9-ED69-6AFD-167D-3C82E12F320B}"/>
              </a:ext>
            </a:extLst>
          </p:cNvPr>
          <p:cNvSpPr/>
          <p:nvPr/>
        </p:nvSpPr>
        <p:spPr>
          <a:xfrm>
            <a:off x="33709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6D7DF-755F-8EA1-E21E-7B6919287094}"/>
              </a:ext>
            </a:extLst>
          </p:cNvPr>
          <p:cNvSpPr/>
          <p:nvPr/>
        </p:nvSpPr>
        <p:spPr>
          <a:xfrm>
            <a:off x="47234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DP CD127</a:t>
            </a:r>
            <a:r>
              <a:rPr lang="en-US" sz="1200" baseline="30000">
                <a:solidFill>
                  <a:schemeClr val="tx1"/>
                </a:solidFill>
              </a:rPr>
              <a:t>+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ABB2C8-2185-0D01-3D84-A9FEB3D41FFD}"/>
              </a:ext>
            </a:extLst>
          </p:cNvPr>
          <p:cNvSpPr/>
          <p:nvPr/>
        </p:nvSpPr>
        <p:spPr>
          <a:xfrm>
            <a:off x="60696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F2EB7-2C19-46FF-ABF2-90F68A1F44B4}"/>
              </a:ext>
            </a:extLst>
          </p:cNvPr>
          <p:cNvSpPr/>
          <p:nvPr/>
        </p:nvSpPr>
        <p:spPr>
          <a:xfrm>
            <a:off x="74222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47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22933</TotalTime>
  <Words>4061</Words>
  <Application>Microsoft Macintosh PowerPoint</Application>
  <PresentationFormat>Widescreen</PresentationFormat>
  <Paragraphs>447</Paragraphs>
  <Slides>54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Cambria</vt:lpstr>
      <vt:lpstr>Georgia</vt:lpstr>
      <vt:lpstr>Google Sans</vt:lpstr>
      <vt:lpstr>Menlo</vt:lpstr>
      <vt:lpstr>MuseoSans</vt:lpstr>
      <vt:lpstr>Söhne</vt:lpstr>
      <vt:lpstr>Times New Roman</vt:lpstr>
      <vt:lpstr>ui-monospace</vt:lpstr>
      <vt:lpstr>Office Theme</vt:lpstr>
      <vt:lpstr>Prism 10</vt:lpstr>
      <vt:lpstr>Epigenetic differences between CD8 populations in T1D patients</vt:lpstr>
      <vt:lpstr>Outline</vt:lpstr>
      <vt:lpstr>T cell exhaustion results from chronic antigen stimulation, inability to fully clear antigen</vt:lpstr>
      <vt:lpstr>Levels of Tex are a biomarker in T1D</vt:lpstr>
      <vt:lpstr>Central questions</vt:lpstr>
      <vt:lpstr>Different differentiation models have therapeutic implications for effects of blocking CD127+ lineage</vt:lpstr>
      <vt:lpstr>Study design</vt:lpstr>
      <vt:lpstr>Fragment size distributions pass QC</vt:lpstr>
      <vt:lpstr>Enrichment over the TSS passes QC</vt:lpstr>
      <vt:lpstr>Few libraries have desired 50 million reads</vt:lpstr>
      <vt:lpstr>After QC (all libraries pass)</vt:lpstr>
      <vt:lpstr>Donor to donor variability is comparable with P452 T1DAL analyses</vt:lpstr>
      <vt:lpstr>Epigenetic profiles between responders and non-responders are similar</vt:lpstr>
      <vt:lpstr>Epigenetic profiles of cell types differ</vt:lpstr>
      <vt:lpstr>Cytotoxicity and exhaustion (gene) peaks more accessible in DP PD-1+ vs. DN</vt:lpstr>
      <vt:lpstr>Cytotoxicity and exhaustion (gene) peaks generally more accessible in DP CD57+ vs. DN</vt:lpstr>
      <vt:lpstr>Cytotoxicity and exhaustion (gene) peaks more accessible in DP CD127+ vs. DN</vt:lpstr>
      <vt:lpstr>DP populations share many up vs. DN peaks’ genes with each other (colored purple)</vt:lpstr>
      <vt:lpstr>Less than expected double overlaps between peaks’ genes up in DP vs. DN perhaps supports fluidity between all 3 DP cell states</vt:lpstr>
      <vt:lpstr>Again see less than expected double overlaps between TFs up in DP vs. DN, perhaps supporting fluidity between all 3 DP cell states</vt:lpstr>
      <vt:lpstr>Distinct TFs enriched in DARs in DP PD-1+ vs. DP CD57+ contrast</vt:lpstr>
      <vt:lpstr>As expected, KLRG1 and TIGIT genes (slightly) more accessible in DP cell populations</vt:lpstr>
      <vt:lpstr>Among sorting genes, only CD127 more accessible in its sorts</vt:lpstr>
      <vt:lpstr>NCR1, KLRF1, and KIR genes more accessible in DP CD57+, as seen in Erin’s P452 analyses</vt:lpstr>
      <vt:lpstr>Conclusions</vt:lpstr>
      <vt:lpstr>Perhaps more complex/hybrid lineage models are needed</vt:lpstr>
      <vt:lpstr>Next steps</vt:lpstr>
      <vt:lpstr>Acknowledgements</vt:lpstr>
      <vt:lpstr>Extra slides</vt:lpstr>
      <vt:lpstr>DP Tex populations are heterogeneous, overlapping</vt:lpstr>
      <vt:lpstr>ATACseq workflow</vt:lpstr>
      <vt:lpstr>P452 QC comparable to that of P576-1 but does have more reads</vt:lpstr>
      <vt:lpstr>Alignment passes QC</vt:lpstr>
      <vt:lpstr>Peak counts</vt:lpstr>
      <vt:lpstr>Peak widths</vt:lpstr>
      <vt:lpstr>Fraction of reads in peaks</vt:lpstr>
      <vt:lpstr>Percent of reads mapping to mitochondrial genome</vt:lpstr>
      <vt:lpstr>As expected, FRiPs are higher after merging alignment and peak files; peak counts are still lower than expected (still similar to P452)</vt:lpstr>
      <vt:lpstr>Cell population, rather than responder status, drives epigenetic differences</vt:lpstr>
      <vt:lpstr>DP CD57+ and DP PD-1+ also cluster away from DN in P452, DP PD-1+ being more intermediate</vt:lpstr>
      <vt:lpstr>DP CD57+ and DP PD-1+ also cluster together away from DN in P452, timepoint does not drive clustering here</vt:lpstr>
      <vt:lpstr>Most peaks are not very close to genes and are very far away from promoters</vt:lpstr>
      <vt:lpstr>Exhaustion genes similarly accessible in cell populations</vt:lpstr>
      <vt:lpstr>Cytotoxicity peaks’ genes more accessible in DP PD-1+ vs. DP CD127+</vt:lpstr>
      <vt:lpstr>Peaks near KIR2DL3 and NCR1 more accessible in DP CD57+ vs. DP PD-1+</vt:lpstr>
      <vt:lpstr>Peaks near KIR2DL3 and NCR1 also more accessible in DP CD57+ vs. DP CD127+</vt:lpstr>
      <vt:lpstr>Central IFNG cluster in peaks’ genes up in DP PD-1+ vs. DN</vt:lpstr>
      <vt:lpstr>Central IFNG cluster in peaks’ genes up in DP CD57+ vs. DN</vt:lpstr>
      <vt:lpstr>Central IFNG cluster in peaks’ genes up in DP CD127+ vs. DN</vt:lpstr>
      <vt:lpstr>Similar PPI of peaks’ genes up in DP CD57+ vs. DP PD-1+ here as in Erin’s analyses</vt:lpstr>
      <vt:lpstr>PPI of peaks’ genes up in DP PD-1+ vs. DP CD57+</vt:lpstr>
      <vt:lpstr>Distinct TFs enriched in DARs in DP PD-1+ vs. DP CD127+ contrast</vt:lpstr>
      <vt:lpstr>Distinct TFs enriched in DARs in DP CD57+ vs. DP CD127+ contrast</vt:lpstr>
      <vt:lpstr>Comparison of KEGG analyses between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4803</cp:revision>
  <dcterms:created xsi:type="dcterms:W3CDTF">2023-09-15T17:40:02Z</dcterms:created>
  <dcterms:modified xsi:type="dcterms:W3CDTF">2024-05-21T21:15:55Z</dcterms:modified>
</cp:coreProperties>
</file>